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
  </p:notesMasterIdLst>
  <p:sldIdLst>
    <p:sldId id="256" r:id="rId2"/>
    <p:sldId id="257" r:id="rId3"/>
  </p:sldIdLst>
  <p:sldSz cx="6858000" cy="9906000" type="A4"/>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CC66FF"/>
    <a:srgbClr val="CC00FF"/>
    <a:srgbClr val="FF99FF"/>
    <a:srgbClr val="FFCCFF"/>
    <a:srgbClr val="A72B7B"/>
    <a:srgbClr val="FF66FF"/>
    <a:srgbClr val="CC00CC"/>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napToObjects="1">
      <p:cViewPr varScale="1">
        <p:scale>
          <a:sx n="80" d="100"/>
          <a:sy n="80" d="100"/>
        </p:scale>
        <p:origin x="3066" y="96"/>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84870" cy="500936"/>
          </a:xfrm>
          <a:prstGeom prst="rect">
            <a:avLst/>
          </a:prstGeom>
        </p:spPr>
        <p:txBody>
          <a:bodyPr vert="horz" lIns="92383" tIns="46193" rIns="92383" bIns="46193" rtlCol="0"/>
          <a:lstStyle>
            <a:lvl1pPr algn="l">
              <a:defRPr sz="1200"/>
            </a:lvl1pPr>
          </a:lstStyle>
          <a:p>
            <a:endParaRPr kumimoji="1" lang="ja-JP" altLang="en-US"/>
          </a:p>
        </p:txBody>
      </p:sp>
      <p:sp>
        <p:nvSpPr>
          <p:cNvPr id="3" name="日付プレースホルダ 2"/>
          <p:cNvSpPr>
            <a:spLocks noGrp="1"/>
          </p:cNvSpPr>
          <p:nvPr>
            <p:ph type="dt" idx="1"/>
          </p:nvPr>
        </p:nvSpPr>
        <p:spPr>
          <a:xfrm>
            <a:off x="3901699" y="0"/>
            <a:ext cx="2984870" cy="500936"/>
          </a:xfrm>
          <a:prstGeom prst="rect">
            <a:avLst/>
          </a:prstGeom>
        </p:spPr>
        <p:txBody>
          <a:bodyPr vert="horz" lIns="92383" tIns="46193" rIns="92383" bIns="46193" rtlCol="0"/>
          <a:lstStyle>
            <a:lvl1pPr algn="r">
              <a:defRPr sz="1200"/>
            </a:lvl1pPr>
          </a:lstStyle>
          <a:p>
            <a:fld id="{BF9C92B6-F11C-41C9-8BCF-244124D64897}" type="datetimeFigureOut">
              <a:rPr kumimoji="1" lang="ja-JP" altLang="en-US" smtClean="0"/>
              <a:pPr/>
              <a:t>2020/12/7</a:t>
            </a:fld>
            <a:endParaRPr kumimoji="1" lang="ja-JP" altLang="en-US"/>
          </a:p>
        </p:txBody>
      </p:sp>
      <p:sp>
        <p:nvSpPr>
          <p:cNvPr id="4" name="スライド イメージ プレースホルダ 3"/>
          <p:cNvSpPr>
            <a:spLocks noGrp="1" noRot="1" noChangeAspect="1"/>
          </p:cNvSpPr>
          <p:nvPr>
            <p:ph type="sldImg" idx="2"/>
          </p:nvPr>
        </p:nvSpPr>
        <p:spPr>
          <a:xfrm>
            <a:off x="2143125" y="752475"/>
            <a:ext cx="2601913" cy="3759200"/>
          </a:xfrm>
          <a:prstGeom prst="rect">
            <a:avLst/>
          </a:prstGeom>
          <a:noFill/>
          <a:ln w="12700">
            <a:solidFill>
              <a:prstClr val="black"/>
            </a:solidFill>
          </a:ln>
        </p:spPr>
        <p:txBody>
          <a:bodyPr vert="horz" lIns="92383" tIns="46193" rIns="92383" bIns="46193" rtlCol="0" anchor="ctr"/>
          <a:lstStyle/>
          <a:p>
            <a:endParaRPr lang="ja-JP" altLang="en-US"/>
          </a:p>
        </p:txBody>
      </p:sp>
      <p:sp>
        <p:nvSpPr>
          <p:cNvPr id="5" name="ノート プレースホルダ 4"/>
          <p:cNvSpPr>
            <a:spLocks noGrp="1"/>
          </p:cNvSpPr>
          <p:nvPr>
            <p:ph type="body" sz="quarter" idx="3"/>
          </p:nvPr>
        </p:nvSpPr>
        <p:spPr>
          <a:xfrm>
            <a:off x="688819" y="4758894"/>
            <a:ext cx="5510530" cy="4508421"/>
          </a:xfrm>
          <a:prstGeom prst="rect">
            <a:avLst/>
          </a:prstGeom>
        </p:spPr>
        <p:txBody>
          <a:bodyPr vert="horz" lIns="92383" tIns="46193" rIns="92383" bIns="4619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2" y="9516039"/>
            <a:ext cx="2984870" cy="500936"/>
          </a:xfrm>
          <a:prstGeom prst="rect">
            <a:avLst/>
          </a:prstGeom>
        </p:spPr>
        <p:txBody>
          <a:bodyPr vert="horz" lIns="92383" tIns="46193" rIns="92383" bIns="46193"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901699" y="9516039"/>
            <a:ext cx="2984870" cy="500936"/>
          </a:xfrm>
          <a:prstGeom prst="rect">
            <a:avLst/>
          </a:prstGeom>
        </p:spPr>
        <p:txBody>
          <a:bodyPr vert="horz" lIns="92383" tIns="46193" rIns="92383" bIns="46193" rtlCol="0" anchor="b"/>
          <a:lstStyle>
            <a:lvl1pPr algn="r">
              <a:defRPr sz="1200"/>
            </a:lvl1pPr>
          </a:lstStyle>
          <a:p>
            <a:fld id="{112AF161-D8AF-4E43-99BE-60923BD69E8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12AF161-D8AF-4E43-99BE-60923BD69E88}" type="slidenum">
              <a:rPr kumimoji="1" lang="ja-JP" altLang="en-US" smtClean="0"/>
              <a:pPr/>
              <a:t>1</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2"/>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 3"/>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3"/>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 2"/>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4405"/>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2000" b="1"/>
            </a:lvl1pPr>
          </a:lstStyle>
          <a:p>
            <a:r>
              <a:rPr kumimoji="1" lang="ja-JP" altLang="en-US"/>
              <a:t>マスター タイトルの書式設定</a:t>
            </a:r>
          </a:p>
        </p:txBody>
      </p:sp>
      <p:sp>
        <p:nvSpPr>
          <p:cNvPr id="3" name="図プレースホルダ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73264"/>
            <a:ext cx="1157288" cy="12208228"/>
          </a:xfrm>
        </p:spPr>
        <p:txBody>
          <a:bodyPr vert="eaVert"/>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257175" y="573264"/>
            <a:ext cx="3357563" cy="1220822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2C811D2-6D31-4704-97AE-1C87B42A6F57}"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CEE669CD-8A8D-488C-A36E-2A39534DDF2F}" type="datetimeFigureOut">
              <a:rPr kumimoji="1" lang="ja-JP" altLang="en-US" smtClean="0"/>
              <a:pPr/>
              <a:t>2020/12/7</a:t>
            </a:fld>
            <a:endParaRPr kumimoji="1" lang="ja-JP" altLang="en-US"/>
          </a:p>
        </p:txBody>
      </p:sp>
      <p:sp>
        <p:nvSpPr>
          <p:cNvPr id="5" name="フッター プレースホルダ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2C811D2-6D31-4704-97AE-1C87B42A6F5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f-sakaidanikokusai@kipc.or.jp"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DA2331FC-2BD0-48D4-919E-D06E6F0A714E}"/>
              </a:ext>
            </a:extLst>
          </p:cNvPr>
          <p:cNvSpPr/>
          <p:nvPr/>
        </p:nvSpPr>
        <p:spPr>
          <a:xfrm>
            <a:off x="540327" y="681425"/>
            <a:ext cx="5748251" cy="156433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ctrTitle"/>
          </p:nvPr>
        </p:nvSpPr>
        <p:spPr>
          <a:xfrm>
            <a:off x="286239" y="208821"/>
            <a:ext cx="6451446" cy="1853208"/>
          </a:xfrm>
          <a:noFill/>
        </p:spPr>
        <p:txBody>
          <a:bodyPr>
            <a:normAutofit/>
            <a:scene3d>
              <a:camera prst="orthographicFront"/>
              <a:lightRig rig="threePt" dir="t"/>
            </a:scene3d>
            <a:sp3d extrusionH="57150">
              <a:bevelT w="38100" h="38100"/>
            </a:sp3d>
          </a:bodyPr>
          <a:lstStyle/>
          <a:p>
            <a:pPr algn="l"/>
            <a:r>
              <a:rPr kumimoji="1" lang="ja-JP" altLang="en-US" sz="2400" dirty="0">
                <a:solidFill>
                  <a:srgbClr val="0070C0"/>
                </a:solidFill>
                <a:effectLst>
                  <a:glow rad="139700">
                    <a:schemeClr val="accent2">
                      <a:satMod val="175000"/>
                      <a:alpha val="40000"/>
                    </a:schemeClr>
                  </a:glow>
                </a:effectLst>
                <a:latin typeface="メイリオ" panose="020B0604030504040204" pitchFamily="50" charset="-128"/>
                <a:ea typeface="メイリオ" panose="020B0604030504040204" pitchFamily="50" charset="-128"/>
              </a:rPr>
              <a:t>　中国遼寧省・线上（オンライン）商談会</a:t>
            </a:r>
            <a:br>
              <a:rPr kumimoji="1" lang="en-US" altLang="ja-JP" sz="2600" dirty="0">
                <a:solidFill>
                  <a:srgbClr val="0070C0"/>
                </a:solidFill>
                <a:effectLst>
                  <a:glow rad="139700">
                    <a:schemeClr val="accent2">
                      <a:satMod val="175000"/>
                      <a:alpha val="40000"/>
                    </a:schemeClr>
                  </a:glow>
                </a:effectLst>
                <a:latin typeface="メイリオ" panose="020B0604030504040204" pitchFamily="50" charset="-128"/>
                <a:ea typeface="メイリオ" panose="020B0604030504040204" pitchFamily="50" charset="-128"/>
              </a:rPr>
            </a:br>
            <a:r>
              <a:rPr kumimoji="1" lang="ja-JP" altLang="en-US" sz="2600" dirty="0">
                <a:solidFill>
                  <a:srgbClr val="0070C0"/>
                </a:solidFill>
                <a:effectLst>
                  <a:glow rad="139700">
                    <a:schemeClr val="accent2">
                      <a:satMod val="175000"/>
                      <a:alpha val="40000"/>
                    </a:schemeClr>
                  </a:glow>
                </a:effectLst>
                <a:latin typeface="メイリオ" panose="020B0604030504040204" pitchFamily="50" charset="-128"/>
                <a:ea typeface="メイリオ" panose="020B0604030504040204" pitchFamily="50" charset="-128"/>
              </a:rPr>
              <a:t>　</a:t>
            </a:r>
            <a:r>
              <a:rPr kumimoji="1" lang="ja-JP" altLang="en-US" sz="2200" dirty="0">
                <a:solidFill>
                  <a:srgbClr val="0070C0"/>
                </a:solidFill>
                <a:effectLst>
                  <a:glow rad="139700">
                    <a:schemeClr val="accent2">
                      <a:satMod val="175000"/>
                      <a:alpha val="40000"/>
                    </a:schemeClr>
                  </a:glow>
                </a:effectLst>
                <a:latin typeface="メイリオ" panose="020B0604030504040204" pitchFamily="50" charset="-128"/>
                <a:ea typeface="メイリオ" panose="020B0604030504040204" pitchFamily="50" charset="-128"/>
              </a:rPr>
              <a:t>参加企業募集のご案内！</a:t>
            </a:r>
          </a:p>
        </p:txBody>
      </p:sp>
      <p:pic>
        <p:nvPicPr>
          <p:cNvPr id="8" name="図 7">
            <a:extLst>
              <a:ext uri="{FF2B5EF4-FFF2-40B4-BE49-F238E27FC236}">
                <a16:creationId xmlns:a16="http://schemas.microsoft.com/office/drawing/2014/main" id="{F6C486B1-BB88-4388-8E36-8C0B3ECE89D8}"/>
              </a:ext>
            </a:extLst>
          </p:cNvPr>
          <p:cNvPicPr>
            <a:picLocks noChangeAspect="1"/>
          </p:cNvPicPr>
          <p:nvPr/>
        </p:nvPicPr>
        <p:blipFill>
          <a:blip r:embed="rId3"/>
          <a:stretch>
            <a:fillRect/>
          </a:stretch>
        </p:blipFill>
        <p:spPr>
          <a:xfrm>
            <a:off x="4425216" y="1559384"/>
            <a:ext cx="690917" cy="581025"/>
          </a:xfrm>
          <a:prstGeom prst="rect">
            <a:avLst/>
          </a:prstGeom>
        </p:spPr>
      </p:pic>
      <p:pic>
        <p:nvPicPr>
          <p:cNvPr id="10" name="図 9">
            <a:extLst>
              <a:ext uri="{FF2B5EF4-FFF2-40B4-BE49-F238E27FC236}">
                <a16:creationId xmlns:a16="http://schemas.microsoft.com/office/drawing/2014/main" id="{A051F9DB-2968-43B0-92DA-B780A6892BC3}"/>
              </a:ext>
            </a:extLst>
          </p:cNvPr>
          <p:cNvPicPr>
            <a:picLocks noChangeAspect="1"/>
          </p:cNvPicPr>
          <p:nvPr/>
        </p:nvPicPr>
        <p:blipFill>
          <a:blip r:embed="rId4"/>
          <a:stretch>
            <a:fillRect/>
          </a:stretch>
        </p:blipFill>
        <p:spPr>
          <a:xfrm>
            <a:off x="5269169" y="1559384"/>
            <a:ext cx="734715" cy="596731"/>
          </a:xfrm>
          <a:prstGeom prst="rect">
            <a:avLst/>
          </a:prstGeom>
        </p:spPr>
      </p:pic>
      <p:graphicFrame>
        <p:nvGraphicFramePr>
          <p:cNvPr id="16" name="表 18">
            <a:extLst>
              <a:ext uri="{FF2B5EF4-FFF2-40B4-BE49-F238E27FC236}">
                <a16:creationId xmlns:a16="http://schemas.microsoft.com/office/drawing/2014/main" id="{9F11C9DC-FD56-43B5-A2EA-6075853DDE60}"/>
              </a:ext>
            </a:extLst>
          </p:cNvPr>
          <p:cNvGraphicFramePr>
            <a:graphicFrameLocks noGrp="1"/>
          </p:cNvGraphicFramePr>
          <p:nvPr>
            <p:extLst>
              <p:ext uri="{D42A27DB-BD31-4B8C-83A1-F6EECF244321}">
                <p14:modId xmlns:p14="http://schemas.microsoft.com/office/powerpoint/2010/main" val="3466676305"/>
              </p:ext>
            </p:extLst>
          </p:nvPr>
        </p:nvGraphicFramePr>
        <p:xfrm>
          <a:off x="540327" y="3190061"/>
          <a:ext cx="5777346" cy="2798331"/>
        </p:xfrm>
        <a:graphic>
          <a:graphicData uri="http://schemas.openxmlformats.org/drawingml/2006/table">
            <a:tbl>
              <a:tblPr firstRow="1" bandRow="1">
                <a:tableStyleId>{5C22544A-7EE6-4342-B048-85BDC9FD1C3A}</a:tableStyleId>
              </a:tblPr>
              <a:tblGrid>
                <a:gridCol w="1176419">
                  <a:extLst>
                    <a:ext uri="{9D8B030D-6E8A-4147-A177-3AD203B41FA5}">
                      <a16:colId xmlns:a16="http://schemas.microsoft.com/office/drawing/2014/main" val="1819884703"/>
                    </a:ext>
                  </a:extLst>
                </a:gridCol>
                <a:gridCol w="4600927">
                  <a:extLst>
                    <a:ext uri="{9D8B030D-6E8A-4147-A177-3AD203B41FA5}">
                      <a16:colId xmlns:a16="http://schemas.microsoft.com/office/drawing/2014/main" val="2107607098"/>
                    </a:ext>
                  </a:extLst>
                </a:gridCol>
              </a:tblGrid>
              <a:tr h="306432">
                <a:tc>
                  <a:txBody>
                    <a:bodyPr/>
                    <a:lstStyle/>
                    <a:p>
                      <a:r>
                        <a:rPr kumimoji="1" lang="ja-JP" altLang="en-US" sz="1200" dirty="0">
                          <a:latin typeface="メイリオ" panose="020B0604030504040204" pitchFamily="50" charset="-128"/>
                          <a:ea typeface="メイリオ" panose="020B0604030504040204" pitchFamily="50" charset="-128"/>
                        </a:rPr>
                        <a:t>開催期間</a:t>
                      </a: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令和</a:t>
                      </a:r>
                      <a:r>
                        <a:rPr kumimoji="1" lang="en-US" altLang="ja-JP" sz="1200" dirty="0">
                          <a:latin typeface="メイリオ" panose="020B0604030504040204" pitchFamily="50" charset="-128"/>
                          <a:ea typeface="メイリオ" panose="020B0604030504040204" pitchFamily="50" charset="-128"/>
                        </a:rPr>
                        <a:t>3</a:t>
                      </a:r>
                      <a:r>
                        <a:rPr kumimoji="1" lang="ja-JP" altLang="en-US" sz="1200" dirty="0">
                          <a:latin typeface="メイリオ" panose="020B0604030504040204" pitchFamily="50" charset="-128"/>
                          <a:ea typeface="メイリオ" panose="020B0604030504040204" pitchFamily="50" charset="-128"/>
                        </a:rPr>
                        <a:t>年</a:t>
                      </a:r>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月中旬～下旬</a:t>
                      </a:r>
                      <a:endParaRPr kumimoji="1" lang="en-US" altLang="ja-JP" sz="12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813194436"/>
                  </a:ext>
                </a:extLst>
              </a:tr>
              <a:tr h="265893">
                <a:tc>
                  <a:txBody>
                    <a:bodyPr/>
                    <a:lstStyle/>
                    <a:p>
                      <a:r>
                        <a:rPr kumimoji="1" lang="ja-JP" altLang="en-US" sz="1100" dirty="0">
                          <a:latin typeface="メイリオ" panose="020B0604030504040204" pitchFamily="50" charset="-128"/>
                          <a:ea typeface="メイリオ" panose="020B0604030504040204" pitchFamily="50" charset="-128"/>
                        </a:rPr>
                        <a:t>募集企業</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遼寧省企業との商談を希望する、県内に本社・工場・事業所を構える</a:t>
                      </a:r>
                      <a:endParaRPr kumimoji="1"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中小企業（最大５社まで）</a:t>
                      </a:r>
                    </a:p>
                  </a:txBody>
                  <a:tcPr anchor="ctr"/>
                </a:tc>
                <a:extLst>
                  <a:ext uri="{0D108BD9-81ED-4DB2-BD59-A6C34878D82A}">
                    <a16:rowId xmlns:a16="http://schemas.microsoft.com/office/drawing/2014/main" val="3317639225"/>
                  </a:ext>
                </a:extLst>
              </a:tr>
              <a:tr h="265893">
                <a:tc>
                  <a:txBody>
                    <a:bodyPr/>
                    <a:lstStyle/>
                    <a:p>
                      <a:r>
                        <a:rPr kumimoji="1" lang="ja-JP" altLang="en-US" sz="1100" dirty="0">
                          <a:latin typeface="メイリオ" panose="020B0604030504040204" pitchFamily="50" charset="-128"/>
                          <a:ea typeface="メイリオ" panose="020B0604030504040204" pitchFamily="50" charset="-128"/>
                        </a:rPr>
                        <a:t>対象業種</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工業系全般（工作機械・機械加工・電子部品など）</a:t>
                      </a:r>
                    </a:p>
                  </a:txBody>
                  <a:tcPr anchor="ctr"/>
                </a:tc>
                <a:extLst>
                  <a:ext uri="{0D108BD9-81ED-4DB2-BD59-A6C34878D82A}">
                    <a16:rowId xmlns:a16="http://schemas.microsoft.com/office/drawing/2014/main" val="3624769885"/>
                  </a:ext>
                </a:extLst>
              </a:tr>
              <a:tr h="291455">
                <a:tc>
                  <a:txBody>
                    <a:bodyPr/>
                    <a:lstStyle/>
                    <a:p>
                      <a:r>
                        <a:rPr kumimoji="1" lang="ja-JP" altLang="en-US" sz="1100" dirty="0">
                          <a:latin typeface="メイリオ" panose="020B0604030504040204" pitchFamily="50" charset="-128"/>
                          <a:ea typeface="メイリオ" panose="020B0604030504040204" pitchFamily="50" charset="-128"/>
                        </a:rPr>
                        <a:t>参 加 費</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無料　</a:t>
                      </a:r>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通訳が必要な場合は、主催者側で手配します。）</a:t>
                      </a:r>
                    </a:p>
                  </a:txBody>
                  <a:tcPr anchor="ctr"/>
                </a:tc>
                <a:extLst>
                  <a:ext uri="{0D108BD9-81ED-4DB2-BD59-A6C34878D82A}">
                    <a16:rowId xmlns:a16="http://schemas.microsoft.com/office/drawing/2014/main" val="65226469"/>
                  </a:ext>
                </a:extLst>
              </a:tr>
              <a:tr h="275329">
                <a:tc>
                  <a:txBody>
                    <a:bodyPr/>
                    <a:lstStyle/>
                    <a:p>
                      <a:r>
                        <a:rPr kumimoji="1" lang="ja-JP" altLang="en-US" sz="1100" dirty="0">
                          <a:latin typeface="メイリオ" panose="020B0604030504040204" pitchFamily="50" charset="-128"/>
                          <a:ea typeface="メイリオ" panose="020B0604030504040204" pitchFamily="50" charset="-128"/>
                        </a:rPr>
                        <a:t>募集期限</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令和</a:t>
                      </a:r>
                      <a:r>
                        <a:rPr kumimoji="1" lang="en-US" altLang="ja-JP" sz="1100" dirty="0">
                          <a:latin typeface="メイリオ" panose="020B0604030504040204" pitchFamily="50" charset="-128"/>
                          <a:ea typeface="メイリオ" panose="020B0604030504040204" pitchFamily="50" charset="-128"/>
                        </a:rPr>
                        <a:t>2</a:t>
                      </a:r>
                      <a:r>
                        <a:rPr kumimoji="1" lang="ja-JP" altLang="en-US" sz="1100" dirty="0">
                          <a:latin typeface="メイリオ" panose="020B0604030504040204" pitchFamily="50" charset="-128"/>
                          <a:ea typeface="メイリオ" panose="020B0604030504040204" pitchFamily="50" charset="-128"/>
                        </a:rPr>
                        <a:t>年</a:t>
                      </a:r>
                      <a:r>
                        <a:rPr kumimoji="1" lang="en-US" altLang="ja-JP" sz="1100" dirty="0">
                          <a:latin typeface="メイリオ" panose="020B0604030504040204" pitchFamily="50" charset="-128"/>
                          <a:ea typeface="メイリオ" panose="020B0604030504040204" pitchFamily="50" charset="-128"/>
                        </a:rPr>
                        <a:t>12</a:t>
                      </a:r>
                      <a:r>
                        <a:rPr kumimoji="1" lang="ja-JP" altLang="en-US" sz="1100" dirty="0">
                          <a:latin typeface="メイリオ" panose="020B0604030504040204" pitchFamily="50" charset="-128"/>
                          <a:ea typeface="メイリオ" panose="020B0604030504040204" pitchFamily="50" charset="-128"/>
                        </a:rPr>
                        <a:t>月</a:t>
                      </a:r>
                      <a:r>
                        <a:rPr kumimoji="1" lang="en-US" altLang="ja-JP" sz="1100" dirty="0">
                          <a:latin typeface="メイリオ" panose="020B0604030504040204" pitchFamily="50" charset="-128"/>
                          <a:ea typeface="メイリオ" panose="020B0604030504040204" pitchFamily="50" charset="-128"/>
                        </a:rPr>
                        <a:t>18</a:t>
                      </a:r>
                      <a:r>
                        <a:rPr kumimoji="1" lang="ja-JP" altLang="en-US" sz="1100" dirty="0">
                          <a:latin typeface="メイリオ" panose="020B0604030504040204" pitchFamily="50" charset="-128"/>
                          <a:ea typeface="メイリオ" panose="020B0604030504040204" pitchFamily="50" charset="-128"/>
                        </a:rPr>
                        <a:t>日（金）</a:t>
                      </a:r>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先着順）</a:t>
                      </a:r>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定員に達し次第、締め切ります。</a:t>
                      </a:r>
                      <a:endParaRPr kumimoji="1" lang="en-US" altLang="ja-JP" sz="11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69521009"/>
                  </a:ext>
                </a:extLst>
              </a:tr>
              <a:tr h="456191">
                <a:tc>
                  <a:txBody>
                    <a:bodyPr/>
                    <a:lstStyle/>
                    <a:p>
                      <a:r>
                        <a:rPr kumimoji="1" lang="ja-JP" altLang="en-US" sz="1100" dirty="0">
                          <a:latin typeface="メイリオ" panose="020B0604030504040204" pitchFamily="50" charset="-128"/>
                          <a:ea typeface="メイリオ" panose="020B0604030504040204" pitchFamily="50" charset="-128"/>
                        </a:rPr>
                        <a:t>参加方法</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ミーティングツール</a:t>
                      </a:r>
                      <a:r>
                        <a:rPr kumimoji="1" lang="en-US" altLang="ja-JP" sz="1100" dirty="0">
                          <a:latin typeface="メイリオ" panose="020B0604030504040204" pitchFamily="50" charset="-128"/>
                          <a:ea typeface="メイリオ" panose="020B0604030504040204" pitchFamily="50" charset="-128"/>
                        </a:rPr>
                        <a:t>Zoom</a:t>
                      </a:r>
                      <a:r>
                        <a:rPr kumimoji="1" lang="ja-JP" altLang="en-US" sz="1100" dirty="0">
                          <a:latin typeface="メイリオ" panose="020B0604030504040204" pitchFamily="50" charset="-128"/>
                          <a:ea typeface="メイリオ" panose="020B0604030504040204" pitchFamily="50" charset="-128"/>
                        </a:rPr>
                        <a:t>または</a:t>
                      </a:r>
                      <a:r>
                        <a:rPr kumimoji="1" lang="en-US" altLang="ja-JP" sz="1100" dirty="0" err="1">
                          <a:latin typeface="メイリオ" panose="020B0604030504040204" pitchFamily="50" charset="-128"/>
                          <a:ea typeface="メイリオ" panose="020B0604030504040204" pitchFamily="50" charset="-128"/>
                        </a:rPr>
                        <a:t>Webex</a:t>
                      </a:r>
                      <a:r>
                        <a:rPr kumimoji="1" lang="ja-JP" altLang="en-US" sz="1100" dirty="0">
                          <a:latin typeface="メイリオ" panose="020B0604030504040204" pitchFamily="50" charset="-128"/>
                          <a:ea typeface="メイリオ" panose="020B0604030504040204" pitchFamily="50" charset="-128"/>
                        </a:rPr>
                        <a:t>を使用して参加していただきます。</a:t>
                      </a:r>
                      <a:endParaRPr kumimoji="1" lang="en-US" altLang="ja-JP" sz="1100" dirty="0">
                        <a:latin typeface="メイリオ" panose="020B0604030504040204" pitchFamily="50" charset="-128"/>
                        <a:ea typeface="メイリオ" panose="020B0604030504040204" pitchFamily="50" charset="-128"/>
                      </a:endParaRPr>
                    </a:p>
                    <a:p>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 参加企業には、各自の</a:t>
                      </a:r>
                      <a:r>
                        <a:rPr kumimoji="1" lang="en-US" altLang="ja-JP" sz="1100" dirty="0">
                          <a:latin typeface="メイリオ" panose="020B0604030504040204" pitchFamily="50" charset="-128"/>
                          <a:ea typeface="メイリオ" panose="020B0604030504040204" pitchFamily="50" charset="-128"/>
                        </a:rPr>
                        <a:t>PC</a:t>
                      </a:r>
                      <a:r>
                        <a:rPr kumimoji="1" lang="ja-JP" altLang="en-US" sz="1100" dirty="0">
                          <a:latin typeface="メイリオ" panose="020B0604030504040204" pitchFamily="50" charset="-128"/>
                          <a:ea typeface="メイリオ" panose="020B0604030504040204" pitchFamily="50" charset="-128"/>
                        </a:rPr>
                        <a:t>等からオンラインでご参加いただきます。</a:t>
                      </a:r>
                      <a:endParaRPr kumimoji="1" lang="en-US" altLang="ja-JP" sz="11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379349598"/>
                  </a:ext>
                </a:extLst>
              </a:tr>
              <a:tr h="638142">
                <a:tc>
                  <a:txBody>
                    <a:bodyPr/>
                    <a:lstStyle/>
                    <a:p>
                      <a:r>
                        <a:rPr kumimoji="1" lang="ja-JP" altLang="en-US" sz="1100" dirty="0">
                          <a:latin typeface="メイリオ" panose="020B0604030504040204" pitchFamily="50" charset="-128"/>
                          <a:ea typeface="メイリオ" panose="020B0604030504040204" pitchFamily="50" charset="-128"/>
                        </a:rPr>
                        <a:t>共　　催</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日本側：大連・神奈川経済貿易事務所　</a:t>
                      </a:r>
                      <a:endParaRPr kumimoji="1"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　　　　</a:t>
                      </a:r>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公財</a:t>
                      </a:r>
                      <a:r>
                        <a:rPr kumimoji="1" lang="en-US" altLang="ja-JP"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神奈川産業振興センター</a:t>
                      </a:r>
                      <a:r>
                        <a:rPr kumimoji="1" lang="en-US" altLang="ja-JP" sz="1100" dirty="0">
                          <a:latin typeface="メイリオ" panose="020B0604030504040204" pitchFamily="50" charset="-128"/>
                          <a:ea typeface="メイリオ" panose="020B0604030504040204" pitchFamily="50" charset="-128"/>
                        </a:rPr>
                        <a:t>(KIP)</a:t>
                      </a:r>
                    </a:p>
                    <a:p>
                      <a:r>
                        <a:rPr kumimoji="1" lang="ja-JP" altLang="en-US" sz="1100" dirty="0">
                          <a:latin typeface="メイリオ" panose="020B0604030504040204" pitchFamily="50" charset="-128"/>
                          <a:ea typeface="メイリオ" panose="020B0604030504040204" pitchFamily="50" charset="-128"/>
                        </a:rPr>
                        <a:t>中国側：大連華展展覧服務有限公司　　</a:t>
                      </a:r>
                      <a:endParaRPr kumimoji="1" lang="en-US" altLang="ja-JP" sz="11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269817678"/>
                  </a:ext>
                </a:extLst>
              </a:tr>
            </a:tbl>
          </a:graphicData>
        </a:graphic>
      </p:graphicFrame>
      <p:graphicFrame>
        <p:nvGraphicFramePr>
          <p:cNvPr id="23" name="表 23">
            <a:extLst>
              <a:ext uri="{FF2B5EF4-FFF2-40B4-BE49-F238E27FC236}">
                <a16:creationId xmlns:a16="http://schemas.microsoft.com/office/drawing/2014/main" id="{0CB9DE60-CF9F-4E78-8010-1C4FE20FCB22}"/>
              </a:ext>
            </a:extLst>
          </p:cNvPr>
          <p:cNvGraphicFramePr>
            <a:graphicFrameLocks noGrp="1"/>
          </p:cNvGraphicFramePr>
          <p:nvPr>
            <p:extLst>
              <p:ext uri="{D42A27DB-BD31-4B8C-83A1-F6EECF244321}">
                <p14:modId xmlns:p14="http://schemas.microsoft.com/office/powerpoint/2010/main" val="519941436"/>
              </p:ext>
            </p:extLst>
          </p:nvPr>
        </p:nvGraphicFramePr>
        <p:xfrm>
          <a:off x="540326" y="6079559"/>
          <a:ext cx="5777347" cy="1613285"/>
        </p:xfrm>
        <a:graphic>
          <a:graphicData uri="http://schemas.openxmlformats.org/drawingml/2006/table">
            <a:tbl>
              <a:tblPr firstRow="1" bandRow="1">
                <a:tableStyleId>{5C22544A-7EE6-4342-B048-85BDC9FD1C3A}</a:tableStyleId>
              </a:tblPr>
              <a:tblGrid>
                <a:gridCol w="1958769">
                  <a:extLst>
                    <a:ext uri="{9D8B030D-6E8A-4147-A177-3AD203B41FA5}">
                      <a16:colId xmlns:a16="http://schemas.microsoft.com/office/drawing/2014/main" val="3351690199"/>
                    </a:ext>
                  </a:extLst>
                </a:gridCol>
                <a:gridCol w="3818578">
                  <a:extLst>
                    <a:ext uri="{9D8B030D-6E8A-4147-A177-3AD203B41FA5}">
                      <a16:colId xmlns:a16="http://schemas.microsoft.com/office/drawing/2014/main" val="2668353242"/>
                    </a:ext>
                  </a:extLst>
                </a:gridCol>
              </a:tblGrid>
              <a:tr h="367659">
                <a:tc gridSpan="2">
                  <a:txBody>
                    <a:bodyPr/>
                    <a:lstStyle/>
                    <a:p>
                      <a:r>
                        <a:rPr kumimoji="1" lang="en-US" altLang="ja-JP" sz="1200" dirty="0">
                          <a:latin typeface="メイリオ" panose="020B0604030504040204" pitchFamily="50" charset="-128"/>
                          <a:ea typeface="メイリオ" panose="020B0604030504040204" pitchFamily="50" charset="-128"/>
                        </a:rPr>
                        <a:t>&lt;</a:t>
                      </a:r>
                      <a:r>
                        <a:rPr kumimoji="1" lang="ja-JP" altLang="en-US" sz="1200" dirty="0">
                          <a:latin typeface="メイリオ" panose="020B0604030504040204" pitchFamily="50" charset="-128"/>
                          <a:ea typeface="メイリオ" panose="020B0604030504040204" pitchFamily="50" charset="-128"/>
                        </a:rPr>
                        <a:t>開催日までのスケジュール（予定）</a:t>
                      </a:r>
                      <a:r>
                        <a:rPr kumimoji="1" lang="en-US" altLang="ja-JP" sz="1200" dirty="0">
                          <a:latin typeface="メイリオ" panose="020B0604030504040204" pitchFamily="50" charset="-128"/>
                          <a:ea typeface="メイリオ" panose="020B0604030504040204" pitchFamily="50" charset="-128"/>
                        </a:rPr>
                        <a:t>&gt;</a:t>
                      </a:r>
                      <a:endParaRPr kumimoji="1" lang="ja-JP" altLang="en-US" sz="1200" dirty="0">
                        <a:latin typeface="メイリオ" panose="020B0604030504040204" pitchFamily="50" charset="-128"/>
                        <a:ea typeface="メイリオ" panose="020B0604030504040204" pitchFamily="50" charset="-128"/>
                      </a:endParaRPr>
                    </a:p>
                  </a:txBody>
                  <a:tcPr anchor="ctr"/>
                </a:tc>
                <a:tc hMerge="1">
                  <a:txBody>
                    <a:bodyPr/>
                    <a:lstStyle/>
                    <a:p>
                      <a:r>
                        <a:rPr kumimoji="1" lang="ja-JP" altLang="en-US" dirty="0"/>
                        <a:t>（予定）</a:t>
                      </a:r>
                    </a:p>
                  </a:txBody>
                  <a:tcPr/>
                </a:tc>
                <a:extLst>
                  <a:ext uri="{0D108BD9-81ED-4DB2-BD59-A6C34878D82A}">
                    <a16:rowId xmlns:a16="http://schemas.microsoft.com/office/drawing/2014/main" val="339731586"/>
                  </a:ext>
                </a:extLst>
              </a:tr>
              <a:tr h="330956">
                <a:tc>
                  <a:txBody>
                    <a:bodyPr/>
                    <a:lstStyle/>
                    <a:p>
                      <a:r>
                        <a:rPr kumimoji="1" lang="en-US" altLang="ja-JP" sz="1100" dirty="0">
                          <a:latin typeface="メイリオ" panose="020B0604030504040204" pitchFamily="50" charset="-128"/>
                          <a:ea typeface="メイリオ" panose="020B0604030504040204" pitchFamily="50" charset="-128"/>
                        </a:rPr>
                        <a:t>〜12</a:t>
                      </a:r>
                      <a:r>
                        <a:rPr kumimoji="1" lang="ja-JP" altLang="en-US" sz="1100" dirty="0">
                          <a:latin typeface="メイリオ" panose="020B0604030504040204" pitchFamily="50" charset="-128"/>
                          <a:ea typeface="メイリオ" panose="020B0604030504040204" pitchFamily="50" charset="-128"/>
                        </a:rPr>
                        <a:t>月</a:t>
                      </a:r>
                      <a:r>
                        <a:rPr kumimoji="1" lang="en-US" altLang="ja-JP" sz="1100" dirty="0">
                          <a:latin typeface="メイリオ" panose="020B0604030504040204" pitchFamily="50" charset="-128"/>
                          <a:ea typeface="メイリオ" panose="020B0604030504040204" pitchFamily="50" charset="-128"/>
                        </a:rPr>
                        <a:t>18</a:t>
                      </a:r>
                      <a:r>
                        <a:rPr kumimoji="1" lang="ja-JP" altLang="en-US" sz="1100" dirty="0">
                          <a:latin typeface="メイリオ" panose="020B0604030504040204" pitchFamily="50" charset="-128"/>
                          <a:ea typeface="メイリオ" panose="020B0604030504040204" pitchFamily="50" charset="-128"/>
                        </a:rPr>
                        <a:t>日</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申込受付（申込兼マッチングシートの提出）</a:t>
                      </a:r>
                    </a:p>
                  </a:txBody>
                  <a:tcPr anchor="ctr"/>
                </a:tc>
                <a:extLst>
                  <a:ext uri="{0D108BD9-81ED-4DB2-BD59-A6C34878D82A}">
                    <a16:rowId xmlns:a16="http://schemas.microsoft.com/office/drawing/2014/main" val="185175629"/>
                  </a:ext>
                </a:extLst>
              </a:tr>
              <a:tr h="304890">
                <a:tc>
                  <a:txBody>
                    <a:bodyPr/>
                    <a:lstStyle/>
                    <a:p>
                      <a:r>
                        <a:rPr kumimoji="1" lang="en-US" altLang="ja-JP" sz="1100" dirty="0">
                          <a:latin typeface="メイリオ" panose="020B0604030504040204" pitchFamily="50" charset="-128"/>
                          <a:ea typeface="メイリオ" panose="020B0604030504040204" pitchFamily="50" charset="-128"/>
                        </a:rPr>
                        <a:t>12</a:t>
                      </a:r>
                      <a:r>
                        <a:rPr kumimoji="1" lang="ja-JP" altLang="en-US" sz="1100" dirty="0">
                          <a:latin typeface="メイリオ" panose="020B0604030504040204" pitchFamily="50" charset="-128"/>
                          <a:ea typeface="メイリオ" panose="020B0604030504040204" pitchFamily="50" charset="-128"/>
                        </a:rPr>
                        <a:t>月中旬～下旬</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遼寧省企業を募集</a:t>
                      </a:r>
                    </a:p>
                  </a:txBody>
                  <a:tcPr anchor="ctr"/>
                </a:tc>
                <a:extLst>
                  <a:ext uri="{0D108BD9-81ED-4DB2-BD59-A6C34878D82A}">
                    <a16:rowId xmlns:a16="http://schemas.microsoft.com/office/drawing/2014/main" val="327811437"/>
                  </a:ext>
                </a:extLst>
              </a:tr>
              <a:tr h="304890">
                <a:tc>
                  <a:txBody>
                    <a:bodyPr/>
                    <a:lstStyle/>
                    <a:p>
                      <a:r>
                        <a:rPr kumimoji="1" lang="en-US" altLang="ja-JP" sz="1100" dirty="0">
                          <a:latin typeface="メイリオ" panose="020B0604030504040204" pitchFamily="50" charset="-128"/>
                          <a:ea typeface="メイリオ" panose="020B0604030504040204" pitchFamily="50" charset="-128"/>
                        </a:rPr>
                        <a:t>1</a:t>
                      </a:r>
                      <a:r>
                        <a:rPr kumimoji="1" lang="ja-JP" altLang="en-US" sz="1100" dirty="0">
                          <a:latin typeface="メイリオ" panose="020B0604030504040204" pitchFamily="50" charset="-128"/>
                          <a:ea typeface="メイリオ" panose="020B0604030504040204" pitchFamily="50" charset="-128"/>
                        </a:rPr>
                        <a:t>月上旬</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ミーティングツールのリハーサル実施</a:t>
                      </a:r>
                    </a:p>
                  </a:txBody>
                  <a:tcPr anchor="ctr"/>
                </a:tc>
                <a:extLst>
                  <a:ext uri="{0D108BD9-81ED-4DB2-BD59-A6C34878D82A}">
                    <a16:rowId xmlns:a16="http://schemas.microsoft.com/office/drawing/2014/main" val="2578709840"/>
                  </a:ext>
                </a:extLst>
              </a:tr>
              <a:tr h="304890">
                <a:tc>
                  <a:txBody>
                    <a:bodyPr/>
                    <a:lstStyle/>
                    <a:p>
                      <a:r>
                        <a:rPr kumimoji="1" lang="en-US" altLang="ja-JP" sz="1100" dirty="0">
                          <a:latin typeface="メイリオ" panose="020B0604030504040204" pitchFamily="50" charset="-128"/>
                          <a:ea typeface="メイリオ" panose="020B0604030504040204" pitchFamily="50" charset="-128"/>
                        </a:rPr>
                        <a:t>1</a:t>
                      </a:r>
                      <a:r>
                        <a:rPr kumimoji="1" lang="ja-JP" altLang="en-US" sz="1100" dirty="0">
                          <a:latin typeface="メイリオ" panose="020B0604030504040204" pitchFamily="50" charset="-128"/>
                          <a:ea typeface="メイリオ" panose="020B0604030504040204" pitchFamily="50" charset="-128"/>
                        </a:rPr>
                        <a:t>月中旬～下旬</a:t>
                      </a:r>
                    </a:p>
                  </a:txBody>
                  <a:tcPr anchor="ctr"/>
                </a:tc>
                <a:tc>
                  <a:txBody>
                    <a:bodyPr/>
                    <a:lstStyle/>
                    <a:p>
                      <a:r>
                        <a:rPr kumimoji="1" lang="ja-JP" altLang="en-US" sz="1100" dirty="0">
                          <a:latin typeface="メイリオ" panose="020B0604030504040204" pitchFamily="50" charset="-128"/>
                          <a:ea typeface="メイリオ" panose="020B0604030504040204" pitchFamily="50" charset="-128"/>
                        </a:rPr>
                        <a:t>商談実施</a:t>
                      </a:r>
                    </a:p>
                  </a:txBody>
                  <a:tcPr anchor="ctr"/>
                </a:tc>
                <a:extLst>
                  <a:ext uri="{0D108BD9-81ED-4DB2-BD59-A6C34878D82A}">
                    <a16:rowId xmlns:a16="http://schemas.microsoft.com/office/drawing/2014/main" val="2789773996"/>
                  </a:ext>
                </a:extLst>
              </a:tr>
            </a:tbl>
          </a:graphicData>
        </a:graphic>
      </p:graphicFrame>
      <p:sp>
        <p:nvSpPr>
          <p:cNvPr id="30" name="テキスト ボックス 29">
            <a:extLst>
              <a:ext uri="{FF2B5EF4-FFF2-40B4-BE49-F238E27FC236}">
                <a16:creationId xmlns:a16="http://schemas.microsoft.com/office/drawing/2014/main" id="{0A2C4D74-957B-4A43-81A9-A6ED26D5F084}"/>
              </a:ext>
            </a:extLst>
          </p:cNvPr>
          <p:cNvSpPr txBox="1"/>
          <p:nvPr/>
        </p:nvSpPr>
        <p:spPr>
          <a:xfrm>
            <a:off x="540327" y="2347163"/>
            <a:ext cx="5777346" cy="830997"/>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　新型コロナウイルス感染症の影響</a:t>
            </a:r>
            <a:r>
              <a:rPr lang="ja-JP" altLang="en-US" sz="1200" dirty="0">
                <a:latin typeface="メイリオ" panose="020B0604030504040204" pitchFamily="50" charset="-128"/>
                <a:ea typeface="メイリオ" panose="020B0604030504040204" pitchFamily="50" charset="-128"/>
              </a:rPr>
              <a:t>で</a:t>
            </a:r>
            <a:r>
              <a:rPr kumimoji="1" lang="ja-JP" altLang="en-US" sz="1200" dirty="0">
                <a:latin typeface="メイリオ" panose="020B0604030504040204" pitchFamily="50" charset="-128"/>
                <a:ea typeface="メイリオ" panose="020B0604030504040204" pitchFamily="50" charset="-128"/>
              </a:rPr>
              <a:t>、海外への渡航が困難な状況が続いております。</a:t>
            </a:r>
            <a:r>
              <a:rPr lang="ja-JP" altLang="en-US" sz="1200" dirty="0">
                <a:latin typeface="メイリオ" panose="020B0604030504040204" pitchFamily="50" charset="-128"/>
                <a:ea typeface="メイリオ" panose="020B0604030504040204" pitchFamily="50" charset="-128"/>
              </a:rPr>
              <a:t>このような状況下での県内企業の皆さまの中国事業展開を支援するため、オンラインによる商談会を開催致します。遼寧省企業とのビジネスマッチングにご興味のある県内企業の皆さまは是非、ご参加を検討ください。</a:t>
            </a:r>
            <a:endParaRPr kumimoji="1" lang="en-US" altLang="ja-JP" sz="12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1F16E8CF-904A-4D24-A04E-FFF6BB563941}"/>
              </a:ext>
            </a:extLst>
          </p:cNvPr>
          <p:cNvPicPr>
            <a:picLocks noChangeAspect="1"/>
          </p:cNvPicPr>
          <p:nvPr/>
        </p:nvPicPr>
        <p:blipFill>
          <a:blip r:embed="rId5"/>
          <a:stretch>
            <a:fillRect/>
          </a:stretch>
        </p:blipFill>
        <p:spPr>
          <a:xfrm>
            <a:off x="342211" y="231052"/>
            <a:ext cx="2255716" cy="383657"/>
          </a:xfrm>
          <a:prstGeom prst="rect">
            <a:avLst/>
          </a:prstGeom>
        </p:spPr>
      </p:pic>
      <p:sp>
        <p:nvSpPr>
          <p:cNvPr id="9" name="テキスト ボックス 8">
            <a:extLst>
              <a:ext uri="{FF2B5EF4-FFF2-40B4-BE49-F238E27FC236}">
                <a16:creationId xmlns:a16="http://schemas.microsoft.com/office/drawing/2014/main" id="{794DF037-66F2-474B-8CDA-9DFA73CE3F33}"/>
              </a:ext>
            </a:extLst>
          </p:cNvPr>
          <p:cNvSpPr txBox="1"/>
          <p:nvPr/>
        </p:nvSpPr>
        <p:spPr>
          <a:xfrm>
            <a:off x="540327" y="7753047"/>
            <a:ext cx="5777346" cy="600164"/>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＜申込み方法＞</a:t>
            </a:r>
            <a:endParaRPr kumimoji="1"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申込兼マッチングシートを</a:t>
            </a:r>
            <a:r>
              <a:rPr lang="en-US" altLang="ja-JP" sz="1100" dirty="0">
                <a:latin typeface="メイリオ" panose="020B0604030504040204" pitchFamily="50" charset="-128"/>
                <a:ea typeface="メイリオ" panose="020B0604030504040204" pitchFamily="50" charset="-128"/>
              </a:rPr>
              <a:t>KIP</a:t>
            </a:r>
            <a:r>
              <a:rPr lang="ja-JP" altLang="en-US" sz="1100" dirty="0">
                <a:latin typeface="メイリオ" panose="020B0604030504040204" pitchFamily="50" charset="-128"/>
                <a:ea typeface="メイリオ" panose="020B0604030504040204" pitchFamily="50" charset="-128"/>
              </a:rPr>
              <a:t>ホームページからダウンロードしていただき、必要事項を記入の上、下記申し込み先のメールアドレスにお送りください。</a:t>
            </a:r>
            <a:endParaRPr kumimoji="1" lang="ja-JP" altLang="en-US" sz="11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276BD210-0D35-410D-867C-11D6A5AE81CB}"/>
              </a:ext>
            </a:extLst>
          </p:cNvPr>
          <p:cNvSpPr txBox="1"/>
          <p:nvPr/>
        </p:nvSpPr>
        <p:spPr>
          <a:xfrm>
            <a:off x="540327" y="8356065"/>
            <a:ext cx="5748252" cy="600164"/>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申し込み先：</a:t>
            </a:r>
            <a:r>
              <a:rPr lang="ja-JP" altLang="en-US" sz="1100" dirty="0">
                <a:latin typeface="メイリオ" panose="020B0604030504040204" pitchFamily="50" charset="-128"/>
                <a:ea typeface="メイリオ" panose="020B0604030504040204" pitchFamily="50" charset="-128"/>
              </a:rPr>
              <a:t>大連・神奈川経済貿易事務所　宛て</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TEL:+86-0411-8230-1906  E-mail : </a:t>
            </a:r>
            <a:r>
              <a:rPr lang="en-US" altLang="ja-JP" sz="1100" dirty="0">
                <a:latin typeface="メイリオ" panose="020B0604030504040204" pitchFamily="50" charset="-128"/>
                <a:ea typeface="メイリオ" panose="020B0604030504040204" pitchFamily="50" charset="-128"/>
                <a:hlinkClick r:id="rId6"/>
              </a:rPr>
              <a:t>f-sakaidani@kipc.or.jp</a:t>
            </a:r>
            <a:endParaRPr lang="en-US" altLang="ja-JP" sz="1100" dirty="0">
              <a:latin typeface="メイリオ" panose="020B0604030504040204" pitchFamily="50" charset="-128"/>
              <a:ea typeface="メイリオ" panose="020B0604030504040204" pitchFamily="50" charset="-128"/>
            </a:endParaRPr>
          </a:p>
          <a:p>
            <a:r>
              <a:rPr lang="en-US" altLang="ja-JP" sz="1100" u="sng" dirty="0">
                <a:latin typeface="メイリオ" panose="020B0604030504040204" pitchFamily="50" charset="-128"/>
                <a:ea typeface="メイリオ" panose="020B0604030504040204" pitchFamily="50" charset="-128"/>
              </a:rPr>
              <a:t>※</a:t>
            </a:r>
            <a:r>
              <a:rPr lang="ja-JP" altLang="en-US" sz="1100" u="sng" dirty="0">
                <a:latin typeface="メイリオ" panose="020B0604030504040204" pitchFamily="50" charset="-128"/>
                <a:ea typeface="メイリオ" panose="020B0604030504040204" pitchFamily="50" charset="-128"/>
              </a:rPr>
              <a:t> 申込みに当たっては、裏面の留意事項を確認ください。</a:t>
            </a:r>
            <a:endParaRPr lang="en-US" altLang="ja-JP" sz="1100" u="sng"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199675BA-7927-4E45-8BA1-985D95BB7A2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812442" y="1559384"/>
            <a:ext cx="3407486" cy="581025"/>
          </a:xfrm>
          <a:prstGeom prst="rect">
            <a:avLst/>
          </a:prstGeom>
        </p:spPr>
      </p:pic>
      <p:sp>
        <p:nvSpPr>
          <p:cNvPr id="5" name="テキスト ボックス 4">
            <a:extLst>
              <a:ext uri="{FF2B5EF4-FFF2-40B4-BE49-F238E27FC236}">
                <a16:creationId xmlns:a16="http://schemas.microsoft.com/office/drawing/2014/main" id="{8C17F431-966A-4B32-8C78-4CC93BF2CEA9}"/>
              </a:ext>
            </a:extLst>
          </p:cNvPr>
          <p:cNvSpPr txBox="1"/>
          <p:nvPr/>
        </p:nvSpPr>
        <p:spPr>
          <a:xfrm>
            <a:off x="540325" y="8992559"/>
            <a:ext cx="5748252" cy="769441"/>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＜その他お問合せ＞</a:t>
            </a:r>
            <a:endParaRPr kumimoji="1"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公財）神奈川産業振興センター事業部国際課</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横浜市中区尾上町</a:t>
            </a:r>
            <a:r>
              <a:rPr lang="en-US" altLang="ja-JP" sz="1100" dirty="0">
                <a:latin typeface="メイリオ" panose="020B0604030504040204" pitchFamily="50" charset="-128"/>
                <a:ea typeface="メイリオ" panose="020B0604030504040204" pitchFamily="50" charset="-128"/>
              </a:rPr>
              <a:t>5-80</a:t>
            </a:r>
            <a:r>
              <a:rPr lang="ja-JP" altLang="en-US" sz="1100" dirty="0">
                <a:latin typeface="メイリオ" panose="020B0604030504040204" pitchFamily="50" charset="-128"/>
                <a:ea typeface="メイリオ" panose="020B0604030504040204" pitchFamily="50" charset="-128"/>
              </a:rPr>
              <a:t>神奈川中小企業センタービル</a:t>
            </a:r>
            <a:r>
              <a:rPr lang="en-US" altLang="ja-JP" sz="1100" dirty="0">
                <a:latin typeface="メイリオ" panose="020B0604030504040204" pitchFamily="50" charset="-128"/>
                <a:ea typeface="メイリオ" panose="020B0604030504040204" pitchFamily="50" charset="-128"/>
              </a:rPr>
              <a:t>5F</a:t>
            </a:r>
          </a:p>
          <a:p>
            <a:r>
              <a:rPr lang="en-US" altLang="ja-JP" sz="1100" dirty="0">
                <a:latin typeface="メイリオ" panose="020B0604030504040204" pitchFamily="50" charset="-128"/>
                <a:ea typeface="メイリオ" panose="020B0604030504040204" pitchFamily="50" charset="-128"/>
              </a:rPr>
              <a:t>TEL:045-633-5126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113F43-59D2-42D2-BB49-7399DBA0412A}"/>
              </a:ext>
            </a:extLst>
          </p:cNvPr>
          <p:cNvSpPr>
            <a:spLocks noGrp="1"/>
          </p:cNvSpPr>
          <p:nvPr>
            <p:ph type="title"/>
          </p:nvPr>
        </p:nvSpPr>
        <p:spPr>
          <a:xfrm>
            <a:off x="542924" y="733424"/>
            <a:ext cx="5772151" cy="2341470"/>
          </a:xfrm>
        </p:spPr>
        <p:txBody>
          <a:bodyPr>
            <a:noAutofit/>
          </a:bodyPr>
          <a:lstStyle/>
          <a:p>
            <a:pPr algn="l"/>
            <a:br>
              <a:rPr kumimoji="1" lang="en-US" altLang="ja-JP"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・ご提出いただく</a:t>
            </a:r>
            <a:r>
              <a:rPr lang="ja-JP" altLang="en-US" sz="1100" dirty="0">
                <a:latin typeface="メイリオ" panose="020B0604030504040204" pitchFamily="50" charset="-128"/>
                <a:ea typeface="メイリオ" panose="020B0604030504040204" pitchFamily="50" charset="-128"/>
              </a:rPr>
              <a:t>申込兼マッチングシートの情報をもとに、主催者側で翻訳の上、遼寧省</a:t>
            </a:r>
            <a:br>
              <a:rPr lang="en-US" altLang="ja-JP"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　企業の募集をします。ご記載いただいた情報は遼寧省企業等へ公開されます。</a:t>
            </a:r>
            <a:br>
              <a:rPr kumimoji="1" lang="en-US" altLang="ja-JP"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・商談は開催期間中に個別に実施します。商談には</a:t>
            </a:r>
            <a:r>
              <a:rPr kumimoji="1" lang="en-US" altLang="ja-JP" sz="1100" dirty="0">
                <a:latin typeface="メイリオ" panose="020B0604030504040204" pitchFamily="50" charset="-128"/>
                <a:ea typeface="メイリオ" panose="020B0604030504040204" pitchFamily="50" charset="-128"/>
              </a:rPr>
              <a:t>KIP</a:t>
            </a:r>
            <a:r>
              <a:rPr kumimoji="1" lang="ja-JP" altLang="en-US" sz="1100" dirty="0">
                <a:latin typeface="メイリオ" panose="020B0604030504040204" pitchFamily="50" charset="-128"/>
                <a:ea typeface="メイリオ" panose="020B0604030504040204" pitchFamily="50" charset="-128"/>
              </a:rPr>
              <a:t>または大連・神奈川経済貿易事務</a:t>
            </a:r>
            <a:br>
              <a:rPr kumimoji="1" lang="en-US" altLang="ja-JP"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　所職員</a:t>
            </a:r>
            <a:r>
              <a:rPr lang="ja-JP" altLang="en-US" sz="1100" dirty="0">
                <a:latin typeface="メイリオ" panose="020B0604030504040204" pitchFamily="50" charset="-128"/>
                <a:ea typeface="メイリオ" panose="020B0604030504040204" pitchFamily="50" charset="-128"/>
              </a:rPr>
              <a:t>も</a:t>
            </a:r>
            <a:r>
              <a:rPr kumimoji="1" lang="ja-JP" altLang="en-US" sz="1100" dirty="0">
                <a:latin typeface="メイリオ" panose="020B0604030504040204" pitchFamily="50" charset="-128"/>
                <a:ea typeface="メイリオ" panose="020B0604030504040204" pitchFamily="50" charset="-128"/>
              </a:rPr>
              <a:t>参加</a:t>
            </a:r>
            <a:r>
              <a:rPr lang="ja-JP" altLang="en-US" sz="1100" dirty="0">
                <a:latin typeface="メイリオ" panose="020B0604030504040204" pitchFamily="50" charset="-128"/>
                <a:ea typeface="メイリオ" panose="020B0604030504040204" pitchFamily="50" charset="-128"/>
              </a:rPr>
              <a:t>します</a:t>
            </a:r>
            <a:r>
              <a:rPr kumimoji="1" lang="ja-JP" altLang="en-US" sz="1100" dirty="0">
                <a:latin typeface="メイリオ" panose="020B0604030504040204" pitchFamily="50" charset="-128"/>
                <a:ea typeface="メイリオ" panose="020B0604030504040204" pitchFamily="50" charset="-128"/>
              </a:rPr>
              <a:t>。</a:t>
            </a:r>
            <a:br>
              <a:rPr kumimoji="1" lang="en-US" altLang="ja-JP"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a:t>
            </a:r>
            <a:r>
              <a:rPr kumimoji="1" lang="ja-JP" altLang="en-US" sz="1100" dirty="0">
                <a:latin typeface="メイリオ" panose="020B0604030504040204" pitchFamily="50" charset="-128"/>
                <a:ea typeface="メイリオ" panose="020B0604030504040204" pitchFamily="50" charset="-128"/>
              </a:rPr>
              <a:t>希望内容によっては、商談設定ができない可能性があります。</a:t>
            </a:r>
            <a:br>
              <a:rPr kumimoji="1" lang="ja-JP" altLang="en-US"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・オンラインの接続状況により、通信状況に不具合が生じる可能性が</a:t>
            </a:r>
            <a:r>
              <a:rPr lang="ja-JP" altLang="en-US" sz="1100" dirty="0">
                <a:latin typeface="メイリオ" panose="020B0604030504040204" pitchFamily="50" charset="-128"/>
                <a:ea typeface="メイリオ" panose="020B0604030504040204" pitchFamily="50" charset="-128"/>
              </a:rPr>
              <a:t>あり</a:t>
            </a:r>
            <a:r>
              <a:rPr kumimoji="1" lang="ja-JP" altLang="en-US" sz="1100" dirty="0">
                <a:latin typeface="メイリオ" panose="020B0604030504040204" pitchFamily="50" charset="-128"/>
                <a:ea typeface="メイリオ" panose="020B0604030504040204" pitchFamily="50" charset="-128"/>
              </a:rPr>
              <a:t>ます。</a:t>
            </a:r>
            <a:br>
              <a:rPr kumimoji="1" lang="ja-JP" altLang="en-US"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・申込み後の取消し等は原則として受け付けておりません。</a:t>
            </a:r>
            <a:br>
              <a:rPr kumimoji="1" lang="ja-JP" altLang="en-US"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・通信費や機材費等、本商談会への参加にあたり発⽣する諸費⽤はご自身にてご負担くだ</a:t>
            </a:r>
            <a:br>
              <a:rPr kumimoji="1" lang="en-US" altLang="ja-JP"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　さい。</a:t>
            </a:r>
            <a:br>
              <a:rPr kumimoji="1" lang="ja-JP" altLang="en-US"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・開催期間等その他について、諸般の事情により、変更となる場合がございます。</a:t>
            </a:r>
            <a:br>
              <a:rPr kumimoji="1" lang="en-US" altLang="ja-JP" sz="1100" dirty="0">
                <a:latin typeface="メイリオ" panose="020B0604030504040204" pitchFamily="50" charset="-128"/>
                <a:ea typeface="メイリオ" panose="020B0604030504040204" pitchFamily="50" charset="-128"/>
              </a:rPr>
            </a:br>
            <a:r>
              <a:rPr kumimoji="1" lang="ja-JP" altLang="en-US" sz="1100" dirty="0">
                <a:latin typeface="メイリオ" panose="020B0604030504040204" pitchFamily="50" charset="-128"/>
                <a:ea typeface="メイリオ" panose="020B0604030504040204" pitchFamily="50" charset="-128"/>
              </a:rPr>
              <a:t>・本事業にかかるアンケート・ヒアリング等にご協力ください。</a:t>
            </a:r>
            <a:br>
              <a:rPr kumimoji="1" lang="ja-JP" altLang="en-US" sz="1100" dirty="0">
                <a:latin typeface="メイリオ" panose="020B0604030504040204" pitchFamily="50" charset="-128"/>
                <a:ea typeface="メイリオ" panose="020B0604030504040204" pitchFamily="50" charset="-128"/>
              </a:rPr>
            </a:br>
            <a:endParaRPr kumimoji="1" lang="ja-JP" altLang="en-US" sz="1100"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D3452274-813E-4ABD-9A5B-2A055E580261}"/>
              </a:ext>
            </a:extLst>
          </p:cNvPr>
          <p:cNvSpPr txBox="1"/>
          <p:nvPr/>
        </p:nvSpPr>
        <p:spPr>
          <a:xfrm>
            <a:off x="542924" y="475846"/>
            <a:ext cx="5648326" cy="307777"/>
          </a:xfrm>
          <a:prstGeom prst="rect">
            <a:avLst/>
          </a:prstGeom>
          <a:noFill/>
        </p:spPr>
        <p:txBody>
          <a:bodyPr wrap="square" rtlCol="0">
            <a:spAutoFit/>
          </a:bodyPr>
          <a:lstStyle/>
          <a:p>
            <a:r>
              <a:rPr kumimoji="1" lang="en-US" altLang="ja-JP" sz="1400" b="1" dirty="0">
                <a:latin typeface="メイリオ" panose="020B0604030504040204" pitchFamily="50" charset="-128"/>
                <a:ea typeface="メイリオ" panose="020B0604030504040204" pitchFamily="50" charset="-128"/>
              </a:rPr>
              <a:t>【</a:t>
            </a:r>
            <a:r>
              <a:rPr kumimoji="1" lang="ja-JP" altLang="en-US" sz="1400" b="1" dirty="0">
                <a:latin typeface="メイリオ" panose="020B0604030504040204" pitchFamily="50" charset="-128"/>
                <a:ea typeface="メイリオ" panose="020B0604030504040204" pitchFamily="50" charset="-128"/>
              </a:rPr>
              <a:t>留意事項</a:t>
            </a:r>
            <a:r>
              <a:rPr kumimoji="1" lang="en-US" altLang="ja-JP" sz="1400" b="1" dirty="0">
                <a:latin typeface="メイリオ" panose="020B0604030504040204" pitchFamily="50" charset="-128"/>
                <a:ea typeface="メイリオ" panose="020B0604030504040204" pitchFamily="50" charset="-128"/>
              </a:rPr>
              <a:t>】</a:t>
            </a:r>
            <a:endParaRPr kumimoji="1" lang="ja-JP" altLang="en-US" sz="14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26099662"/>
      </p:ext>
    </p:extLst>
  </p:cSld>
  <p:clrMapOvr>
    <a:masterClrMapping/>
  </p:clrMapOvr>
</p:sld>
</file>

<file path=ppt/theme/theme1.xml><?xml version="1.0" encoding="utf-8"?>
<a:theme xmlns:a="http://schemas.openxmlformats.org/drawingml/2006/main" name="28_Eventkokuchi_chirashi">
  <a:themeElements>
    <a:clrScheme name="スパイス">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イベント告知チラシ</Template>
  <TotalTime>0</TotalTime>
  <Words>570</Words>
  <Application>Microsoft Office PowerPoint</Application>
  <PresentationFormat>A4 210 x 297 mm</PresentationFormat>
  <Paragraphs>41</Paragraphs>
  <Slides>2</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メイリオ</vt:lpstr>
      <vt:lpstr>Arial</vt:lpstr>
      <vt:lpstr>Calibri</vt:lpstr>
      <vt:lpstr>28_Eventkokuchi_chirashi</vt:lpstr>
      <vt:lpstr>　中国遼寧省・线上（オンライン）商談会 　参加企業募集のご案内！</vt:lpstr>
      <vt:lpstr> ・ご提出いただく申込兼マッチングシートの情報をもとに、主催者側で翻訳の上、遼寧省 　企業の募集をします。ご記載いただいた情報は遼寧省企業等へ公開されます。 ・商談は開催期間中に個別に実施します。商談にはKIPまたは大連・神奈川経済貿易事務 　所職員も参加します。 ・希望内容によっては、商談設定ができない可能性があります。 ・オンラインの接続状況により、通信状況に不具合が生じる可能性があります。 ・申込み後の取消し等は原則として受け付けておりません。 ・通信費や機材費等、本商談会への参加にあたり発⽣する諸費⽤はご自身にてご負担くだ 　さい。 ・開催期間等その他について、諸般の事情により、変更となる場合がございます。 ・本事業にかかるアンケート・ヒアリング等にご協力ください。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2018-05-22T07:46:53Z</dcterms:created>
  <dcterms:modified xsi:type="dcterms:W3CDTF">2020-12-07T06:14:27Z</dcterms:modified>
  <cp:version/>
</cp:coreProperties>
</file>